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9144000" cy="5143500" type="screen16x9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</p:embeddedFont>
    <p:embeddedFont>
      <p:font typeface="Urbanist" panose="020B0604020202020204" charset="0"/>
      <p:regular r:id="rId25"/>
      <p:bold r:id="rId26"/>
      <p:italic r:id="rId27"/>
      <p:boldItalic r:id="rId28"/>
    </p:embeddedFont>
    <p:embeddedFont>
      <p:font typeface="Urbanist Medium" panose="020B0604020202020204" charset="0"/>
      <p:regular r:id="rId29"/>
      <p:bold r:id="rId30"/>
      <p:italic r:id="rId31"/>
      <p:boldItalic r:id="rId32"/>
    </p:embeddedFont>
    <p:embeddedFont>
      <p:font typeface="Urbanist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adf4a79515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adf4a79515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df4a79515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df4a79515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df4a79515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adf4a79515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df4a79515_0_6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adf4a79515_0_6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Safeguards</a:t>
            </a:r>
            <a:r>
              <a:rPr lang="en" sz="14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: Follow MoSCoW (Must, Should, Could, Won’t) priorities, discuss new ideas in team reviews, and freeze scope once MVP goals are set.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df4a79515_0_7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adf4a79515_0_7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Manny(preparing the ham10000)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af524cc0a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af524cc0a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adf4a79515_0_2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adf4a79515_0_2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df4a79515_0_2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adf4a79515_0_2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df4a79515_0_3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adf4a79515_0_3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df4a79515_0_6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adf4a79515_0_6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aeac9ddc0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aeac9ddc0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adf4a79515_0_4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adf4a79515_0_4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df4a79515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adf4a79515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df4a79515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df4a79515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>
  <p:cSld name="BLANK_4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 amt="50000"/>
          </a:blip>
          <a:srcRect l="3133" t="16785" r="7834" b="8145"/>
          <a:stretch/>
        </p:blipFill>
        <p:spPr>
          <a:xfrm rot="10800000" flipH="1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 rot="10800000" flipH="1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alues">
  <p:cSld name="BLANK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8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9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3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nd image ALT 2">
  <p:cSld name="CUSTOM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3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4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5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6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>
            <a:spLocks noGrp="1"/>
          </p:cNvSpPr>
          <p:nvPr>
            <p:ph type="pic" idx="2"/>
          </p:nvPr>
        </p:nvSpPr>
        <p:spPr>
          <a:xfrm>
            <a:off x="4523050" y="7379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8"/>
          <p:cNvSpPr>
            <a:spLocks noGrp="1"/>
          </p:cNvSpPr>
          <p:nvPr>
            <p:ph type="pic" idx="3"/>
          </p:nvPr>
        </p:nvSpPr>
        <p:spPr>
          <a:xfrm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8"/>
          <p:cNvSpPr>
            <a:spLocks noGrp="1"/>
          </p:cNvSpPr>
          <p:nvPr>
            <p:ph type="pic" idx="4"/>
          </p:nvPr>
        </p:nvSpPr>
        <p:spPr>
          <a:xfrm>
            <a:off x="4523050" y="2158000"/>
            <a:ext cx="4394100" cy="2282700"/>
          </a:xfrm>
          <a:prstGeom prst="roundRect">
            <a:avLst>
              <a:gd name="adj" fmla="val 610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8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24" name="Google Shape;124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BLANK_1_1_1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 amt="60000"/>
          </a:blip>
          <a:srcRect r="15469" b="14588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31" name="Google Shape;131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9"/>
          <p:cNvSpPr txBox="1">
            <a:spLocks noGrp="1"/>
          </p:cNvSpPr>
          <p:nvPr>
            <p:ph type="subTitle" idx="4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5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6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7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8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9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3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4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5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6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7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8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s">
  <p:cSld name="BLANK_1_1_1_1_2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>
            <a:spLocks noGrp="1"/>
          </p:cNvSpPr>
          <p:nvPr>
            <p:ph type="pic" idx="2"/>
          </p:nvPr>
        </p:nvSpPr>
        <p:spPr>
          <a:xfrm>
            <a:off x="46189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6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>
            <a:spLocks noGrp="1"/>
          </p:cNvSpPr>
          <p:nvPr>
            <p:ph type="pic" idx="7"/>
          </p:nvPr>
        </p:nvSpPr>
        <p:spPr>
          <a:xfrm>
            <a:off x="608070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55" name="Google Shape;155;p20"/>
          <p:cNvSpPr txBox="1">
            <a:spLocks noGrp="1"/>
          </p:cNvSpPr>
          <p:nvPr>
            <p:ph type="subTitle" idx="8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9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>
            <a:spLocks noGrp="1"/>
          </p:cNvSpPr>
          <p:nvPr>
            <p:ph type="pic" idx="13"/>
          </p:nvPr>
        </p:nvSpPr>
        <p:spPr>
          <a:xfrm>
            <a:off x="75424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58" name="Google Shape;158;p20"/>
          <p:cNvSpPr txBox="1">
            <a:spLocks noGrp="1"/>
          </p:cNvSpPr>
          <p:nvPr>
            <p:ph type="subTitle" idx="14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5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>
            <a:spLocks noGrp="1"/>
          </p:cNvSpPr>
          <p:nvPr>
            <p:ph type="pic" idx="16"/>
          </p:nvPr>
        </p:nvSpPr>
        <p:spPr>
          <a:xfrm>
            <a:off x="46189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61" name="Google Shape;161;p20"/>
          <p:cNvSpPr txBox="1">
            <a:spLocks noGrp="1"/>
          </p:cNvSpPr>
          <p:nvPr>
            <p:ph type="subTitle" idx="17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8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>
            <a:spLocks noGrp="1"/>
          </p:cNvSpPr>
          <p:nvPr>
            <p:ph type="pic" idx="19"/>
          </p:nvPr>
        </p:nvSpPr>
        <p:spPr>
          <a:xfrm>
            <a:off x="608070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64" name="Google Shape;164;p20"/>
          <p:cNvSpPr txBox="1">
            <a:spLocks noGrp="1"/>
          </p:cNvSpPr>
          <p:nvPr>
            <p:ph type="subTitle" idx="20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21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>
            <a:spLocks noGrp="1"/>
          </p:cNvSpPr>
          <p:nvPr>
            <p:ph type="pic" idx="22"/>
          </p:nvPr>
        </p:nvSpPr>
        <p:spPr>
          <a:xfrm>
            <a:off x="75424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67" name="Google Shape;167;p20"/>
          <p:cNvSpPr txBox="1">
            <a:spLocks noGrp="1"/>
          </p:cNvSpPr>
          <p:nvPr>
            <p:ph type="subTitle" idx="23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24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cxnSp>
        <p:nvCxnSpPr>
          <p:cNvPr id="169" name="Google Shape;169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BLANK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>
            <a:spLocks noGrp="1"/>
          </p:cNvSpPr>
          <p:nvPr>
            <p:ph type="pic" idx="2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79" name="Google Shape;179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/ images">
  <p:cSld name="BLANK_1_1_1_1_1_1_1_1_1_1_3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grpSp>
        <p:nvGrpSpPr>
          <p:cNvPr id="186" name="Google Shape;186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7" name="Google Shape;187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8" name="Google Shape;188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9" name="Google Shape;189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1" name="Google Shape;191;p22"/>
          <p:cNvSpPr>
            <a:spLocks noGrp="1"/>
          </p:cNvSpPr>
          <p:nvPr>
            <p:ph type="pic" idx="4"/>
          </p:nvPr>
        </p:nvSpPr>
        <p:spPr>
          <a:xfrm>
            <a:off x="4267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6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body" idx="7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95" name="Google Shape;195;p22"/>
          <p:cNvSpPr>
            <a:spLocks noGrp="1"/>
          </p:cNvSpPr>
          <p:nvPr>
            <p:ph type="pic" idx="8"/>
          </p:nvPr>
        </p:nvSpPr>
        <p:spPr>
          <a:xfrm>
            <a:off x="26218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96" name="Google Shape;196;p22"/>
          <p:cNvSpPr txBox="1">
            <a:spLocks noGrp="1"/>
          </p:cNvSpPr>
          <p:nvPr>
            <p:ph type="subTitle" idx="9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13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4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99" name="Google Shape;199;p22"/>
          <p:cNvSpPr>
            <a:spLocks noGrp="1"/>
          </p:cNvSpPr>
          <p:nvPr>
            <p:ph type="pic" idx="15"/>
          </p:nvPr>
        </p:nvSpPr>
        <p:spPr>
          <a:xfrm>
            <a:off x="48169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200" name="Google Shape;200;p22"/>
          <p:cNvSpPr txBox="1">
            <a:spLocks noGrp="1"/>
          </p:cNvSpPr>
          <p:nvPr>
            <p:ph type="subTitle" idx="16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17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8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22"/>
          <p:cNvSpPr>
            <a:spLocks noGrp="1"/>
          </p:cNvSpPr>
          <p:nvPr>
            <p:ph type="pic" idx="19"/>
          </p:nvPr>
        </p:nvSpPr>
        <p:spPr>
          <a:xfrm>
            <a:off x="70120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204" name="Google Shape;204;p22"/>
          <p:cNvSpPr txBox="1">
            <a:spLocks noGrp="1"/>
          </p:cNvSpPr>
          <p:nvPr>
            <p:ph type="subTitle" idx="20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21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22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207" name="Google Shape;207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big title and body">
  <p:cSld name="BLANK_1_1_1_1_1_1_1_1_1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 descr="Oval black shapes against a shadowy background. "/>
          <p:cNvPicPr preferRelativeResize="0"/>
          <p:nvPr/>
        </p:nvPicPr>
        <p:blipFill rotWithShape="1">
          <a:blip r:embed="rId2">
            <a:alphaModFix/>
          </a:blip>
          <a:srcRect l="17240" t="34" r="25038" b="42245"/>
          <a:stretch/>
        </p:blipFill>
        <p:spPr>
          <a:xfrm>
            <a:off x="0" y="-289"/>
            <a:ext cx="9144000" cy="514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" name="Google Shape;212;p23"/>
          <p:cNvSpPr txBox="1">
            <a:spLocks noGrp="1"/>
          </p:cNvSpPr>
          <p:nvPr>
            <p:ph type="subTitle" idx="1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17" name="Google Shape;217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1_1_1_1_1_1_1_1_1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24" name="Google Shape;224;p24"/>
          <p:cNvSpPr>
            <a:spLocks noGrp="1"/>
          </p:cNvSpPr>
          <p:nvPr>
            <p:ph type="pic" idx="2"/>
          </p:nvPr>
        </p:nvSpPr>
        <p:spPr>
          <a:xfrm>
            <a:off x="5342000" y="457200"/>
            <a:ext cx="3573300" cy="3995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25" name="Google Shape;225;p24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6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cxnSp>
        <p:nvCxnSpPr>
          <p:cNvPr id="230" name="Google Shape;230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cards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1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2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3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4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5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 idx="6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7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8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9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1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" name="Google Shape;247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8" name="Google Shape;248;p25"/>
            <p:cNvCxnSpPr/>
            <p:nvPr/>
          </p:nvCxnSpPr>
          <p:spPr>
            <a:xfrm rot="-5400000" flipH="1">
              <a:off x="498725" y="2069800"/>
              <a:ext cx="103500" cy="10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cards">
  <p:cSld name="CUSTOM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57" name="Google Shape;257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6"/>
          <p:cNvSpPr txBox="1">
            <a:spLocks noGrp="1"/>
          </p:cNvSpPr>
          <p:nvPr>
            <p:ph type="title" idx="4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5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6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 idx="7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subTitle" idx="8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ubTitle" idx="9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title" idx="13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14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5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title" idx="16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17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18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7_1_1_1_1_1_1_1_1_1_1_1_1_1_1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7"/>
          <p:cNvPicPr preferRelativeResize="0"/>
          <p:nvPr/>
        </p:nvPicPr>
        <p:blipFill rotWithShape="1">
          <a:blip r:embed="rId2">
            <a:alphaModFix/>
          </a:blip>
          <a:srcRect r="15469" b="14588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4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6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title" idx="7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subTitle" idx="8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body" idx="9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 idx="13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14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body" idx="15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 idx="16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17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body" idx="18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7"/>
          <p:cNvSpPr txBox="1">
            <a:spLocks noGrp="1"/>
          </p:cNvSpPr>
          <p:nvPr>
            <p:ph type="title" idx="19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s">
  <p:cSld name="CUSTOM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96" name="Google Shape;296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28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8" name="Google Shape;298;p28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00" name="Google Shape;300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302" name="Google Shape;302;p28"/>
          <p:cNvSpPr>
            <a:spLocks noGrp="1"/>
          </p:cNvSpPr>
          <p:nvPr>
            <p:ph type="pic" idx="5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8"/>
          <p:cNvSpPr txBox="1">
            <a:spLocks noGrp="1"/>
          </p:cNvSpPr>
          <p:nvPr>
            <p:ph type="body" idx="6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7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8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CUSTOM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12" name="Google Shape;312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name="adj" fmla="val 9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name="adj" fmla="val 67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name="adj" fmla="val 96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name="adj" fmla="val 13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7" name="Google Shape;317;p29"/>
          <p:cNvSpPr>
            <a:spLocks noGrp="1"/>
          </p:cNvSpPr>
          <p:nvPr>
            <p:ph type="pic" idx="4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9"/>
          <p:cNvSpPr txBox="1">
            <a:spLocks noGrp="1"/>
          </p:cNvSpPr>
          <p:nvPr>
            <p:ph type="subTitle" idx="5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body" idx="6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7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8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322" name="Google Shape;322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29"/>
          <p:cNvSpPr txBox="1">
            <a:spLocks noGrp="1"/>
          </p:cNvSpPr>
          <p:nvPr>
            <p:ph type="subTitle" idx="9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body" idx="13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26" name="Google Shape;326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7" name="Google Shape;327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8" name="Google Shape;328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4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subTitle" idx="15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16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subTitle" idx="17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18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subTitle" idx="19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20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4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body" idx="1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body" idx="2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subTitle" idx="3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body" idx="4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5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body" idx="6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subTitle" idx="7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subTitle" idx="8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subTitle" idx="9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48" name="Google Shape;348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subTitle" idx="13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subTitle" idx="14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subTitle" idx="15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53" name="Google Shape;353;p30"/>
          <p:cNvSpPr txBox="1">
            <a:spLocks noGrp="1"/>
          </p:cNvSpPr>
          <p:nvPr>
            <p:ph type="subTitle" idx="16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7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0"/>
          <p:cNvSpPr txBox="1">
            <a:spLocks noGrp="1"/>
          </p:cNvSpPr>
          <p:nvPr>
            <p:ph type="subTitle" idx="18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19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subTitle" idx="20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21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22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subTitle" idx="23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30"/>
          <p:cNvSpPr txBox="1">
            <a:spLocks noGrp="1"/>
          </p:cNvSpPr>
          <p:nvPr>
            <p:ph type="subTitle" idx="24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subTitle" idx="25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body" idx="26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 ">
  <p:cSld name="CUSTOM_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70" name="Google Shape;370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" name="Google Shape;371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3" name="Google Shape;373;p31"/>
          <p:cNvSpPr txBox="1">
            <a:spLocks noGrp="1"/>
          </p:cNvSpPr>
          <p:nvPr>
            <p:ph type="subTitle" idx="4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1"/>
          <p:cNvSpPr txBox="1">
            <a:spLocks noGrp="1"/>
          </p:cNvSpPr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1"/>
          <p:cNvSpPr txBox="1">
            <a:spLocks noGrp="1"/>
          </p:cNvSpPr>
          <p:nvPr>
            <p:ph type="subTitle" idx="5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31"/>
          <p:cNvSpPr txBox="1">
            <a:spLocks noGrp="1"/>
          </p:cNvSpPr>
          <p:nvPr>
            <p:ph type="subTitle" idx="6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77" name="Google Shape;377;p31"/>
          <p:cNvSpPr txBox="1">
            <a:spLocks noGrp="1"/>
          </p:cNvSpPr>
          <p:nvPr>
            <p:ph type="title" idx="7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78" name="Google Shape;378;p31"/>
          <p:cNvSpPr txBox="1">
            <a:spLocks noGrp="1"/>
          </p:cNvSpPr>
          <p:nvPr>
            <p:ph type="title" idx="8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1"/>
          <p:cNvSpPr txBox="1">
            <a:spLocks noGrp="1"/>
          </p:cNvSpPr>
          <p:nvPr>
            <p:ph type="subTitle" idx="9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80" name="Google Shape;380;p31"/>
          <p:cNvSpPr txBox="1">
            <a:spLocks noGrp="1"/>
          </p:cNvSpPr>
          <p:nvPr>
            <p:ph type="subTitle" idx="13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81" name="Google Shape;381;p31"/>
          <p:cNvSpPr txBox="1">
            <a:spLocks noGrp="1"/>
          </p:cNvSpPr>
          <p:nvPr>
            <p:ph type="subTitle" idx="14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82" name="Google Shape;382;p31"/>
          <p:cNvSpPr txBox="1">
            <a:spLocks noGrp="1"/>
          </p:cNvSpPr>
          <p:nvPr>
            <p:ph type="subTitle" idx="15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4" name="Google Shape;404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4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7" name="Google Shape;417;p4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4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4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8" name="Google Shape;428;p4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4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4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6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5" name="Google Shape;435;p46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6" name="Google Shape;436;p46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4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4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47" name="Google Shape;447;p4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4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3" name="Google Shape;453;p4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5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5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5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5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5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8" name="Google Shape;488;p53"/>
          <p:cNvSpPr/>
          <p:nvPr/>
        </p:nvSpPr>
        <p:spPr>
          <a:xfrm>
            <a:off x="1719175" y="4113375"/>
            <a:ext cx="1399200" cy="33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89" name="Google Shape;489;p53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90" name="Google Shape;490;p5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1" name="Google Shape;491;p5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92" name="Google Shape;492;p5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5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4" name="Google Shape;494;p5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8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AI-Driven System for Classifying Skin Diseases from Images</a:t>
            </a:r>
            <a:endParaRPr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53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Damian Williams</a:t>
            </a:r>
            <a:endParaRPr/>
          </a:p>
        </p:txBody>
      </p:sp>
      <p:sp>
        <p:nvSpPr>
          <p:cNvPr id="496" name="Google Shape;496;p53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 Yalamanchili</a:t>
            </a:r>
            <a:endParaRPr/>
          </a:p>
        </p:txBody>
      </p:sp>
      <p:sp>
        <p:nvSpPr>
          <p:cNvPr id="497" name="Google Shape;497;p53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3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sp>
        <p:nvSpPr>
          <p:cNvPr id="499" name="Google Shape;499;p53"/>
          <p:cNvSpPr/>
          <p:nvPr/>
        </p:nvSpPr>
        <p:spPr>
          <a:xfrm>
            <a:off x="3209750" y="4120850"/>
            <a:ext cx="1399200" cy="33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Maddie Sidwell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4700325" y="4120850"/>
            <a:ext cx="1925100" cy="33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Savannah Ostermeyer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716800" y="4120850"/>
            <a:ext cx="1399200" cy="33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Manuel Nieves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4597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Architecture</a:t>
            </a:r>
            <a:endParaRPr/>
          </a:p>
        </p:txBody>
      </p:sp>
      <p:pic>
        <p:nvPicPr>
          <p:cNvPr id="555" name="Google Shape;55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30" y="985125"/>
            <a:ext cx="7282669" cy="31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3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7903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 Model</a:t>
            </a:r>
            <a:endParaRPr/>
          </a:p>
        </p:txBody>
      </p:sp>
      <p:pic>
        <p:nvPicPr>
          <p:cNvPr id="561" name="Google Shape;5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5" y="839525"/>
            <a:ext cx="4452725" cy="4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3"/>
          <p:cNvSpPr txBox="1"/>
          <p:nvPr/>
        </p:nvSpPr>
        <p:spPr>
          <a:xfrm>
            <a:off x="5338100" y="839525"/>
            <a:ext cx="3111900" cy="14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Google Colab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Image Augmentation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Class Weighting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Splitting Dataset into Training and Validation Sets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5466450" y="2538600"/>
            <a:ext cx="30369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Precision - Of predicted positives, how many were correct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Recall- Of actual positives, how many did the model find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F1-Score - Overall Performance (High Score is Good)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Support - Number of Samples in Dataset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>
            <a:spLocks noGrp="1"/>
          </p:cNvSpPr>
          <p:nvPr>
            <p:ph type="title"/>
          </p:nvPr>
        </p:nvSpPr>
        <p:spPr>
          <a:xfrm>
            <a:off x="373800" y="260700"/>
            <a:ext cx="4629600" cy="550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Challenges</a:t>
            </a:r>
            <a:endParaRPr sz="3500"/>
          </a:p>
        </p:txBody>
      </p:sp>
      <p:sp>
        <p:nvSpPr>
          <p:cNvPr id="569" name="Google Shape;569;p64"/>
          <p:cNvSpPr txBox="1"/>
          <p:nvPr/>
        </p:nvSpPr>
        <p:spPr>
          <a:xfrm>
            <a:off x="547725" y="1371425"/>
            <a:ext cx="72705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System Integration Risk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Technology Limits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Scope Creep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Other Courses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0" y="4683725"/>
            <a:ext cx="608268" cy="3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7459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 Plan-Milestones</a:t>
            </a:r>
            <a:endParaRPr/>
          </a:p>
        </p:txBody>
      </p:sp>
      <p:sp>
        <p:nvSpPr>
          <p:cNvPr id="576" name="Google Shape;576;p65"/>
          <p:cNvSpPr txBox="1"/>
          <p:nvPr/>
        </p:nvSpPr>
        <p:spPr>
          <a:xfrm>
            <a:off x="566500" y="1101900"/>
            <a:ext cx="3232800" cy="3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Sprint 4 – December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System integration demo 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Training AI with google Colab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Finalize risk assessment 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Update report &amp; presentation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Progress Front-end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7" name="Google Shape;577;p65"/>
          <p:cNvSpPr txBox="1"/>
          <p:nvPr/>
        </p:nvSpPr>
        <p:spPr>
          <a:xfrm>
            <a:off x="4910250" y="1101900"/>
            <a:ext cx="32328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Sprint 5 – January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Module Integration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MongoDB Database Integration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Training AI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Account management/login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Integrate trained AI and Expert system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capstonefinalRecording2025">
            <a:hlinkClick r:id="" action="ppaction://media"/>
            <a:extLst>
              <a:ext uri="{FF2B5EF4-FFF2-40B4-BE49-F238E27FC236}">
                <a16:creationId xmlns:a16="http://schemas.microsoft.com/office/drawing/2014/main" id="{DFF2F40E-3D96-0D0D-AEB3-315B84AA0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78" y="458795"/>
            <a:ext cx="9039922" cy="4275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FA4C975-B156-CCC3-926F-597D722D6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6F0C6F-6F87-6B04-54DB-0DEFD3845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0" y="228600"/>
            <a:ext cx="3904500" cy="53705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CC4A6-3C72-E719-6F8F-B080179CFE4D}"/>
              </a:ext>
            </a:extLst>
          </p:cNvPr>
          <p:cNvSpPr txBox="1"/>
          <p:nvPr/>
        </p:nvSpPr>
        <p:spPr>
          <a:xfrm>
            <a:off x="3495590" y="1863864"/>
            <a:ext cx="1601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Q&amp;A?</a:t>
            </a:r>
          </a:p>
        </p:txBody>
      </p:sp>
    </p:spTree>
    <p:extLst>
      <p:ext uri="{BB962C8B-B14F-4D97-AF65-F5344CB8AC3E}">
        <p14:creationId xmlns:p14="http://schemas.microsoft.com/office/powerpoint/2010/main" val="205458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07" name="Google Shape;507;p54"/>
          <p:cNvSpPr txBox="1"/>
          <p:nvPr/>
        </p:nvSpPr>
        <p:spPr>
          <a:xfrm>
            <a:off x="277500" y="1028925"/>
            <a:ext cx="6831600" cy="31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Current Situation: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Melanoma, deadly skin cancer,  has increased in incident rates for  several decades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Problem: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Melanoma needs to be detected early to increase survival rates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Proposal: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AI Driven Skin Classifying Diseases from Images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Predicted Outcome:</a:t>
            </a:r>
            <a:endParaRPr b="1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Patients will receive accurate diagnosis from uploaded images resulting in earlier diagnosis of melanoma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58032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513" name="Google Shape;513;p55"/>
          <p:cNvSpPr txBox="1"/>
          <p:nvPr/>
        </p:nvSpPr>
        <p:spPr>
          <a:xfrm>
            <a:off x="457350" y="1186250"/>
            <a:ext cx="8135400" cy="3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Collect demographics, symptom descriptions, and allow users to upload lesion images.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Store medical rules, disease information, and apply reasoning or machine learning to support differential diagnosis with confidence scores.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Present possible diagnoses, next steps, and red-flag alerts, while generating patient reports and storing diagnostic history.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Integrate new knowledge and retrain models on updated datasets.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 account system: Allow patients and dermatologists to create accounts for uploading and saving cases.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58032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</a:t>
            </a:r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399100" y="1412175"/>
            <a:ext cx="8003700" cy="3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Intuitive interface for patients and dermatologists, accessible via web or mobile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Achieve ≥85–90% classification accuracy and generate diagnoses within seconds, handling multiple inputs efficiently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Ensure HIPAA/GDPR-compliant secure data handling and provide explanations highlighting key features of the diagnosis</a:t>
            </a:r>
            <a:endParaRPr sz="1495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endParaRPr/>
          </a:p>
        </p:txBody>
      </p:sp>
      <p:sp>
        <p:nvSpPr>
          <p:cNvPr id="525" name="Google Shape;525;p57"/>
          <p:cNvSpPr txBox="1"/>
          <p:nvPr/>
        </p:nvSpPr>
        <p:spPr>
          <a:xfrm>
            <a:off x="383550" y="1008425"/>
            <a:ext cx="8127900" cy="27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Programming Language: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Python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Deep Learning Framework: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PyTorch (using a ResNet50-based convolutional neural network)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Dataset: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HAM10000 (Human Against Machine with 10,000 training images of skin lesions)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Development Environment: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Visual Studio Code (VS Code)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Front-End Web Technologies: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HTML and CSS for user interface design (responsive for mobile and desktop)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1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Database: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MongoDB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1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Cloud Service Provider: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Google Cloud Services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·</a:t>
            </a:r>
            <a:r>
              <a:rPr lang="en" sz="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Backend Framework: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FastAPI (Python)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   </a:t>
            </a:r>
            <a:r>
              <a:rPr lang="en" sz="1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Colab: 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Train AI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 System</a:t>
            </a:r>
            <a:endParaRPr/>
          </a:p>
        </p:txBody>
      </p:sp>
      <p:sp>
        <p:nvSpPr>
          <p:cNvPr id="531" name="Google Shape;531;p58"/>
          <p:cNvSpPr txBox="1"/>
          <p:nvPr/>
        </p:nvSpPr>
        <p:spPr>
          <a:xfrm>
            <a:off x="363375" y="838925"/>
            <a:ext cx="75702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Uses Gemini to handle conversational interaction, 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○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Allowing the system to respond in plain english or easy to read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Integrates a custom Ai model trained on the HAM10000 dataset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○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provides image-based diagnostic support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●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Combines Ai prediction with hard-coded rule based-reasoning (duration, symptoms, risk factors) 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Urbanist"/>
              <a:buChar char="○"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generate risk severity 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Expert system is supposed to simulate a dermatologist 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Accomplished</a:t>
            </a:r>
            <a:endParaRPr/>
          </a:p>
        </p:txBody>
      </p:sp>
      <p:sp>
        <p:nvSpPr>
          <p:cNvPr id="537" name="Google Shape;537;p59"/>
          <p:cNvSpPr txBox="1"/>
          <p:nvPr/>
        </p:nvSpPr>
        <p:spPr>
          <a:xfrm>
            <a:off x="363375" y="838925"/>
            <a:ext cx="7570200" cy="3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Frontend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Homepage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Upload page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Reports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About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○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Login page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Importing and Preprocessing the HAM10000 Dataset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Setting up the virtual environment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Some Disease Classes up to 80% accuracy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Expert system chatbot conversation 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4294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Architecture</a:t>
            </a:r>
            <a:endParaRPr/>
          </a:p>
        </p:txBody>
      </p:sp>
      <p:pic>
        <p:nvPicPr>
          <p:cNvPr id="543" name="Google Shape;5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263" y="839525"/>
            <a:ext cx="6009377" cy="40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4645500" cy="537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Architecture</a:t>
            </a:r>
            <a:endParaRPr/>
          </a:p>
        </p:txBody>
      </p:sp>
      <p:pic>
        <p:nvPicPr>
          <p:cNvPr id="549" name="Google Shape;549;p61"/>
          <p:cNvPicPr preferRelativeResize="0"/>
          <p:nvPr/>
        </p:nvPicPr>
        <p:blipFill rotWithShape="1">
          <a:blip r:embed="rId3">
            <a:alphaModFix/>
          </a:blip>
          <a:srcRect t="4452"/>
          <a:stretch/>
        </p:blipFill>
        <p:spPr>
          <a:xfrm>
            <a:off x="1777688" y="765900"/>
            <a:ext cx="5588625" cy="41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On-screen Show (16:9)</PresentationFormat>
  <Paragraphs>101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Urbanist Medium</vt:lpstr>
      <vt:lpstr>Urbanist SemiBold</vt:lpstr>
      <vt:lpstr>Arial</vt:lpstr>
      <vt:lpstr>Roboto Slab</vt:lpstr>
      <vt:lpstr>Proxima Nova</vt:lpstr>
      <vt:lpstr>Urbanist</vt:lpstr>
      <vt:lpstr>Spearmint</vt:lpstr>
      <vt:lpstr>Dark Particles</vt:lpstr>
      <vt:lpstr>AI-Driven System for Classifying Skin Diseases from Images </vt:lpstr>
      <vt:lpstr>Problem Statement</vt:lpstr>
      <vt:lpstr>Functional Requirements</vt:lpstr>
      <vt:lpstr>Nonfunctional Requirements</vt:lpstr>
      <vt:lpstr>Technology </vt:lpstr>
      <vt:lpstr>Expert System</vt:lpstr>
      <vt:lpstr>Task Accomplished</vt:lpstr>
      <vt:lpstr>Website Architecture</vt:lpstr>
      <vt:lpstr>Backend Architecture</vt:lpstr>
      <vt:lpstr>Frontend Architecture</vt:lpstr>
      <vt:lpstr>Training and Testing Model</vt:lpstr>
      <vt:lpstr>Challenges</vt:lpstr>
      <vt:lpstr>Project Development Plan-Milestones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Damian Williams</cp:lastModifiedBy>
  <cp:revision>1</cp:revision>
  <dcterms:modified xsi:type="dcterms:W3CDTF">2025-12-10T18:28:47Z</dcterms:modified>
</cp:coreProperties>
</file>